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4"/>
  </p:normalViewPr>
  <p:slideViewPr>
    <p:cSldViewPr snapToGrid="0" snapToObjects="1">
      <p:cViewPr varScale="1">
        <p:scale>
          <a:sx n="95" d="100"/>
          <a:sy n="95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7232E-A2FB-E24A-8730-8B7B2D2EB9D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AE7819-6B7B-124F-BD94-906935AAC069}">
      <dgm:prSet custT="1"/>
      <dgm:spPr/>
      <dgm:t>
        <a:bodyPr/>
        <a:lstStyle/>
        <a:p>
          <a:pPr rtl="0"/>
          <a:r>
            <a:rPr lang="en-US" sz="1600" dirty="0" smtClean="0"/>
            <a:t>1) Cryptocurrency returns can be predicted using sentiment, clustering, and market dynamics.</a:t>
          </a:r>
          <a:endParaRPr lang="en-US" sz="1600" dirty="0"/>
        </a:p>
      </dgm:t>
    </dgm:pt>
    <dgm:pt modelId="{8EEC4BC2-3B8E-6049-AC38-809EF8A112E0}" type="parTrans" cxnId="{5B24E5EE-474E-7349-AC98-B7311C8F602D}">
      <dgm:prSet/>
      <dgm:spPr/>
      <dgm:t>
        <a:bodyPr/>
        <a:lstStyle/>
        <a:p>
          <a:endParaRPr lang="en-US"/>
        </a:p>
      </dgm:t>
    </dgm:pt>
    <dgm:pt modelId="{8E0DD23F-12BC-CA4F-B070-AFBF2F8CEFF7}" type="sibTrans" cxnId="{5B24E5EE-474E-7349-AC98-B7311C8F602D}">
      <dgm:prSet/>
      <dgm:spPr/>
      <dgm:t>
        <a:bodyPr/>
        <a:lstStyle/>
        <a:p>
          <a:endParaRPr lang="en-US"/>
        </a:p>
      </dgm:t>
    </dgm:pt>
    <dgm:pt modelId="{6704C909-3A40-7F41-B2B4-A0573818B56B}">
      <dgm:prSet custT="1"/>
      <dgm:spPr/>
      <dgm:t>
        <a:bodyPr/>
        <a:lstStyle/>
        <a:p>
          <a:pPr rtl="0"/>
          <a:r>
            <a:rPr lang="en-US" sz="1600" dirty="0" smtClean="0"/>
            <a:t>2) Twitter sentiment has a larger impact on alt markets than traditional news articles.</a:t>
          </a:r>
          <a:endParaRPr lang="en-US" sz="1600" dirty="0"/>
        </a:p>
      </dgm:t>
    </dgm:pt>
    <dgm:pt modelId="{4F45F654-77F8-434F-8A26-4709D0268181}" type="parTrans" cxnId="{9BB3B612-04F6-1E48-91F5-ACC344516DCB}">
      <dgm:prSet/>
      <dgm:spPr/>
      <dgm:t>
        <a:bodyPr/>
        <a:lstStyle/>
        <a:p>
          <a:endParaRPr lang="en-US"/>
        </a:p>
      </dgm:t>
    </dgm:pt>
    <dgm:pt modelId="{579B435C-2E49-094F-896E-030BC60E6E99}" type="sibTrans" cxnId="{9BB3B612-04F6-1E48-91F5-ACC344516DCB}">
      <dgm:prSet/>
      <dgm:spPr/>
      <dgm:t>
        <a:bodyPr/>
        <a:lstStyle/>
        <a:p>
          <a:endParaRPr lang="en-US"/>
        </a:p>
      </dgm:t>
    </dgm:pt>
    <dgm:pt modelId="{D84EE823-57D1-1F48-A174-FDAB53CC47FE}">
      <dgm:prSet custT="1"/>
      <dgm:spPr/>
      <dgm:t>
        <a:bodyPr/>
        <a:lstStyle/>
        <a:p>
          <a:pPr rtl="0"/>
          <a:r>
            <a:rPr lang="en-US" sz="1600" dirty="0" smtClean="0"/>
            <a:t>3) Intra-market arbitrage exists and is exploitable as some markets are more efficient than others. (</a:t>
          </a:r>
          <a:r>
            <a:rPr lang="en-US" sz="1600" dirty="0" err="1" smtClean="0"/>
            <a:t>ie</a:t>
          </a:r>
          <a:r>
            <a:rPr lang="en-US" sz="1600" dirty="0" smtClean="0"/>
            <a:t> </a:t>
          </a:r>
          <a:r>
            <a:rPr lang="en-US" sz="1600" dirty="0" err="1" smtClean="0"/>
            <a:t>Binance</a:t>
          </a:r>
          <a:r>
            <a:rPr lang="en-US" sz="1600" dirty="0" smtClean="0"/>
            <a:t> vs </a:t>
          </a:r>
          <a:r>
            <a:rPr lang="en-US" sz="1600" dirty="0" err="1" smtClean="0"/>
            <a:t>Bittrex</a:t>
          </a:r>
          <a:r>
            <a:rPr lang="en-US" sz="1600" dirty="0" smtClean="0"/>
            <a:t> vs </a:t>
          </a:r>
          <a:r>
            <a:rPr lang="en-US" sz="1600" dirty="0" err="1" smtClean="0"/>
            <a:t>Poloniex</a:t>
          </a:r>
          <a:r>
            <a:rPr lang="en-US" sz="1600" dirty="0" smtClean="0"/>
            <a:t>)</a:t>
          </a:r>
          <a:endParaRPr lang="en-US" sz="1600" dirty="0"/>
        </a:p>
      </dgm:t>
    </dgm:pt>
    <dgm:pt modelId="{F7DB3B88-8C2E-4F48-B1F5-1D5422B19E5A}" type="parTrans" cxnId="{E0B16D3D-1E35-F049-A10E-B4C2BB6BA16E}">
      <dgm:prSet/>
      <dgm:spPr/>
      <dgm:t>
        <a:bodyPr/>
        <a:lstStyle/>
        <a:p>
          <a:endParaRPr lang="en-US"/>
        </a:p>
      </dgm:t>
    </dgm:pt>
    <dgm:pt modelId="{D193B409-BD52-9A42-A76C-C3EACE1A47AF}" type="sibTrans" cxnId="{E0B16D3D-1E35-F049-A10E-B4C2BB6BA16E}">
      <dgm:prSet/>
      <dgm:spPr/>
      <dgm:t>
        <a:bodyPr/>
        <a:lstStyle/>
        <a:p>
          <a:endParaRPr lang="en-US"/>
        </a:p>
      </dgm:t>
    </dgm:pt>
    <dgm:pt modelId="{5E2633DE-65C2-FA41-A6F1-CA957D7A5442}" type="pres">
      <dgm:prSet presAssocID="{BAD7232E-A2FB-E24A-8730-8B7B2D2EB9D9}" presName="Name0" presStyleCnt="0">
        <dgm:presLayoutVars>
          <dgm:dir/>
          <dgm:animLvl val="lvl"/>
          <dgm:resizeHandles val="exact"/>
        </dgm:presLayoutVars>
      </dgm:prSet>
      <dgm:spPr/>
    </dgm:pt>
    <dgm:pt modelId="{DAF5583E-7D6A-3D44-A568-BDF791FAE11A}" type="pres">
      <dgm:prSet presAssocID="{C9AE7819-6B7B-124F-BD94-906935AAC069}" presName="linNode" presStyleCnt="0"/>
      <dgm:spPr/>
    </dgm:pt>
    <dgm:pt modelId="{8251F1E8-1983-FD4E-8A19-3555D329CE62}" type="pres">
      <dgm:prSet presAssocID="{C9AE7819-6B7B-124F-BD94-906935AAC069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0D794292-64BA-5744-814C-762AC691F4D5}" type="pres">
      <dgm:prSet presAssocID="{8E0DD23F-12BC-CA4F-B070-AFBF2F8CEFF7}" presName="sp" presStyleCnt="0"/>
      <dgm:spPr/>
    </dgm:pt>
    <dgm:pt modelId="{48897703-9D04-FA4E-BDD6-054F60D54824}" type="pres">
      <dgm:prSet presAssocID="{6704C909-3A40-7F41-B2B4-A0573818B56B}" presName="linNode" presStyleCnt="0"/>
      <dgm:spPr/>
    </dgm:pt>
    <dgm:pt modelId="{49A351AC-E974-344B-9956-FD69E154DA09}" type="pres">
      <dgm:prSet presAssocID="{6704C909-3A40-7F41-B2B4-A0573818B56B}" presName="parentText" presStyleLbl="node1" presStyleIdx="1" presStyleCnt="3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1C8EF-5EE8-B44B-985E-9228468370E3}" type="pres">
      <dgm:prSet presAssocID="{579B435C-2E49-094F-896E-030BC60E6E99}" presName="sp" presStyleCnt="0"/>
      <dgm:spPr/>
    </dgm:pt>
    <dgm:pt modelId="{C6374671-41B4-674F-85BD-EF6612168BB6}" type="pres">
      <dgm:prSet presAssocID="{D84EE823-57D1-1F48-A174-FDAB53CC47FE}" presName="linNode" presStyleCnt="0"/>
      <dgm:spPr/>
    </dgm:pt>
    <dgm:pt modelId="{57EAC411-490A-A446-B0F0-03625C3530A0}" type="pres">
      <dgm:prSet presAssocID="{D84EE823-57D1-1F48-A174-FDAB53CC47FE}" presName="parentText" presStyleLbl="node1" presStyleIdx="2" presStyleCnt="3" custScaleX="277778" custLinFactNeighborX="-136" custLinFactNeighborY="1694">
        <dgm:presLayoutVars>
          <dgm:chMax val="1"/>
          <dgm:bulletEnabled val="1"/>
        </dgm:presLayoutVars>
      </dgm:prSet>
      <dgm:spPr/>
    </dgm:pt>
  </dgm:ptLst>
  <dgm:cxnLst>
    <dgm:cxn modelId="{9BB3B612-04F6-1E48-91F5-ACC344516DCB}" srcId="{BAD7232E-A2FB-E24A-8730-8B7B2D2EB9D9}" destId="{6704C909-3A40-7F41-B2B4-A0573818B56B}" srcOrd="1" destOrd="0" parTransId="{4F45F654-77F8-434F-8A26-4709D0268181}" sibTransId="{579B435C-2E49-094F-896E-030BC60E6E99}"/>
    <dgm:cxn modelId="{1DF32FBB-218E-8C45-A7C8-7E8908A2B18C}" type="presOf" srcId="{C9AE7819-6B7B-124F-BD94-906935AAC069}" destId="{8251F1E8-1983-FD4E-8A19-3555D329CE62}" srcOrd="0" destOrd="0" presId="urn:microsoft.com/office/officeart/2005/8/layout/vList5"/>
    <dgm:cxn modelId="{E075683D-8A0C-1544-ACE9-CE88658DBC4E}" type="presOf" srcId="{6704C909-3A40-7F41-B2B4-A0573818B56B}" destId="{49A351AC-E974-344B-9956-FD69E154DA09}" srcOrd="0" destOrd="0" presId="urn:microsoft.com/office/officeart/2005/8/layout/vList5"/>
    <dgm:cxn modelId="{5B24E5EE-474E-7349-AC98-B7311C8F602D}" srcId="{BAD7232E-A2FB-E24A-8730-8B7B2D2EB9D9}" destId="{C9AE7819-6B7B-124F-BD94-906935AAC069}" srcOrd="0" destOrd="0" parTransId="{8EEC4BC2-3B8E-6049-AC38-809EF8A112E0}" sibTransId="{8E0DD23F-12BC-CA4F-B070-AFBF2F8CEFF7}"/>
    <dgm:cxn modelId="{0FAC3079-F142-EF48-95F1-E89414064F3F}" type="presOf" srcId="{D84EE823-57D1-1F48-A174-FDAB53CC47FE}" destId="{57EAC411-490A-A446-B0F0-03625C3530A0}" srcOrd="0" destOrd="0" presId="urn:microsoft.com/office/officeart/2005/8/layout/vList5"/>
    <dgm:cxn modelId="{033E05D7-B5F3-134F-A5E1-196B84CE40E6}" type="presOf" srcId="{BAD7232E-A2FB-E24A-8730-8B7B2D2EB9D9}" destId="{5E2633DE-65C2-FA41-A6F1-CA957D7A5442}" srcOrd="0" destOrd="0" presId="urn:microsoft.com/office/officeart/2005/8/layout/vList5"/>
    <dgm:cxn modelId="{E0B16D3D-1E35-F049-A10E-B4C2BB6BA16E}" srcId="{BAD7232E-A2FB-E24A-8730-8B7B2D2EB9D9}" destId="{D84EE823-57D1-1F48-A174-FDAB53CC47FE}" srcOrd="2" destOrd="0" parTransId="{F7DB3B88-8C2E-4F48-B1F5-1D5422B19E5A}" sibTransId="{D193B409-BD52-9A42-A76C-C3EACE1A47AF}"/>
    <dgm:cxn modelId="{71A9818F-A424-694F-8266-636BBF5E4E53}" type="presParOf" srcId="{5E2633DE-65C2-FA41-A6F1-CA957D7A5442}" destId="{DAF5583E-7D6A-3D44-A568-BDF791FAE11A}" srcOrd="0" destOrd="0" presId="urn:microsoft.com/office/officeart/2005/8/layout/vList5"/>
    <dgm:cxn modelId="{5D54F9FA-DD4D-CE45-8B2D-CC823822407B}" type="presParOf" srcId="{DAF5583E-7D6A-3D44-A568-BDF791FAE11A}" destId="{8251F1E8-1983-FD4E-8A19-3555D329CE62}" srcOrd="0" destOrd="0" presId="urn:microsoft.com/office/officeart/2005/8/layout/vList5"/>
    <dgm:cxn modelId="{094C0D3C-2F84-7F44-9F84-BAB8335B66A1}" type="presParOf" srcId="{5E2633DE-65C2-FA41-A6F1-CA957D7A5442}" destId="{0D794292-64BA-5744-814C-762AC691F4D5}" srcOrd="1" destOrd="0" presId="urn:microsoft.com/office/officeart/2005/8/layout/vList5"/>
    <dgm:cxn modelId="{CAAB3B05-8BD1-1744-9422-8EB53E36C0EF}" type="presParOf" srcId="{5E2633DE-65C2-FA41-A6F1-CA957D7A5442}" destId="{48897703-9D04-FA4E-BDD6-054F60D54824}" srcOrd="2" destOrd="0" presId="urn:microsoft.com/office/officeart/2005/8/layout/vList5"/>
    <dgm:cxn modelId="{A3E1B5CF-9714-7240-B4CF-46E478898B2A}" type="presParOf" srcId="{48897703-9D04-FA4E-BDD6-054F60D54824}" destId="{49A351AC-E974-344B-9956-FD69E154DA09}" srcOrd="0" destOrd="0" presId="urn:microsoft.com/office/officeart/2005/8/layout/vList5"/>
    <dgm:cxn modelId="{36BF07F5-B283-6E46-B1AC-7F8448F7DB3D}" type="presParOf" srcId="{5E2633DE-65C2-FA41-A6F1-CA957D7A5442}" destId="{7441C8EF-5EE8-B44B-985E-9228468370E3}" srcOrd="3" destOrd="0" presId="urn:microsoft.com/office/officeart/2005/8/layout/vList5"/>
    <dgm:cxn modelId="{5F5807A9-30BF-5645-AE5F-F17756EE9141}" type="presParOf" srcId="{5E2633DE-65C2-FA41-A6F1-CA957D7A5442}" destId="{C6374671-41B4-674F-85BD-EF6612168BB6}" srcOrd="4" destOrd="0" presId="urn:microsoft.com/office/officeart/2005/8/layout/vList5"/>
    <dgm:cxn modelId="{6EFD1D53-1CB1-E34B-9EC1-8BD5CDB9365C}" type="presParOf" srcId="{C6374671-41B4-674F-85BD-EF6612168BB6}" destId="{57EAC411-490A-A446-B0F0-03625C3530A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C1D285-2DFB-114F-8909-97E711D47FF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051B2C-1F60-0A48-9F35-61A4C9A8EE3C}">
      <dgm:prSet/>
      <dgm:spPr/>
      <dgm:t>
        <a:bodyPr/>
        <a:lstStyle/>
        <a:p>
          <a:pPr rtl="0"/>
          <a:r>
            <a:rPr lang="en-US" dirty="0" smtClean="0"/>
            <a:t>Momentum</a:t>
          </a:r>
          <a:endParaRPr lang="en-US" dirty="0"/>
        </a:p>
      </dgm:t>
    </dgm:pt>
    <dgm:pt modelId="{F66BA462-B324-A442-838B-9A63B5312B25}" type="parTrans" cxnId="{7BA6ACE7-F68E-AA40-947E-898A8E9AA059}">
      <dgm:prSet/>
      <dgm:spPr/>
      <dgm:t>
        <a:bodyPr/>
        <a:lstStyle/>
        <a:p>
          <a:endParaRPr lang="en-US"/>
        </a:p>
      </dgm:t>
    </dgm:pt>
    <dgm:pt modelId="{73F5D15F-0962-5E4F-84B8-811FE28725DC}" type="sibTrans" cxnId="{7BA6ACE7-F68E-AA40-947E-898A8E9AA059}">
      <dgm:prSet/>
      <dgm:spPr/>
      <dgm:t>
        <a:bodyPr/>
        <a:lstStyle/>
        <a:p>
          <a:endParaRPr lang="en-US"/>
        </a:p>
      </dgm:t>
    </dgm:pt>
    <dgm:pt modelId="{9405914E-C7CF-E348-A958-858D96AF2F4A}">
      <dgm:prSet/>
      <dgm:spPr/>
      <dgm:t>
        <a:bodyPr/>
        <a:lstStyle/>
        <a:p>
          <a:pPr rtl="0"/>
          <a:r>
            <a:rPr lang="en-US" dirty="0" smtClean="0"/>
            <a:t>Sentiment</a:t>
          </a:r>
          <a:endParaRPr lang="en-US" dirty="0"/>
        </a:p>
      </dgm:t>
    </dgm:pt>
    <dgm:pt modelId="{F5BAC363-8CAB-3D4C-95E0-1E5A7F1EF9E6}" type="parTrans" cxnId="{A6370579-4A1E-B04D-8CA0-671A70D86F47}">
      <dgm:prSet/>
      <dgm:spPr/>
      <dgm:t>
        <a:bodyPr/>
        <a:lstStyle/>
        <a:p>
          <a:endParaRPr lang="en-US"/>
        </a:p>
      </dgm:t>
    </dgm:pt>
    <dgm:pt modelId="{87D3ACB8-FBAA-6B41-9824-581889E652A4}" type="sibTrans" cxnId="{A6370579-4A1E-B04D-8CA0-671A70D86F47}">
      <dgm:prSet/>
      <dgm:spPr/>
      <dgm:t>
        <a:bodyPr/>
        <a:lstStyle/>
        <a:p>
          <a:endParaRPr lang="en-US"/>
        </a:p>
      </dgm:t>
    </dgm:pt>
    <dgm:pt modelId="{C3ECBAA3-69F7-9843-9252-086B3B00E4DB}">
      <dgm:prSet/>
      <dgm:spPr/>
      <dgm:t>
        <a:bodyPr/>
        <a:lstStyle/>
        <a:p>
          <a:pPr rtl="0"/>
          <a:r>
            <a:rPr lang="en-US" dirty="0" smtClean="0"/>
            <a:t>Clustering</a:t>
          </a:r>
          <a:endParaRPr lang="en-US" dirty="0"/>
        </a:p>
      </dgm:t>
    </dgm:pt>
    <dgm:pt modelId="{A73AB160-F10B-EB4C-8EE5-FE17ACF5E343}" type="parTrans" cxnId="{6F938656-4CD4-A14D-B0E9-CACD86AF60F8}">
      <dgm:prSet/>
      <dgm:spPr/>
      <dgm:t>
        <a:bodyPr/>
        <a:lstStyle/>
        <a:p>
          <a:endParaRPr lang="en-US"/>
        </a:p>
      </dgm:t>
    </dgm:pt>
    <dgm:pt modelId="{3BF5B8D5-7C66-DA47-853D-2271E673055D}" type="sibTrans" cxnId="{6F938656-4CD4-A14D-B0E9-CACD86AF60F8}">
      <dgm:prSet/>
      <dgm:spPr/>
      <dgm:t>
        <a:bodyPr/>
        <a:lstStyle/>
        <a:p>
          <a:endParaRPr lang="en-US"/>
        </a:p>
      </dgm:t>
    </dgm:pt>
    <dgm:pt modelId="{272905E0-3AA8-9646-8C84-75100EFD7E57}">
      <dgm:prSet/>
      <dgm:spPr/>
      <dgm:t>
        <a:bodyPr/>
        <a:lstStyle/>
        <a:p>
          <a:pPr rtl="0"/>
          <a:r>
            <a:rPr lang="en-US" smtClean="0"/>
            <a:t>Coin type (token vs. coin vs. share)</a:t>
          </a:r>
          <a:endParaRPr lang="en-US"/>
        </a:p>
      </dgm:t>
    </dgm:pt>
    <dgm:pt modelId="{CC94D595-4345-7D41-8447-C196E0C3E4A3}" type="parTrans" cxnId="{6B5D98F2-A5F4-F248-8D86-1F4697EB0D5C}">
      <dgm:prSet/>
      <dgm:spPr/>
      <dgm:t>
        <a:bodyPr/>
        <a:lstStyle/>
        <a:p>
          <a:endParaRPr lang="en-US"/>
        </a:p>
      </dgm:t>
    </dgm:pt>
    <dgm:pt modelId="{80B7283F-D267-CF4E-837A-67077C995CDB}" type="sibTrans" cxnId="{6B5D98F2-A5F4-F248-8D86-1F4697EB0D5C}">
      <dgm:prSet/>
      <dgm:spPr/>
      <dgm:t>
        <a:bodyPr/>
        <a:lstStyle/>
        <a:p>
          <a:endParaRPr lang="en-US"/>
        </a:p>
      </dgm:t>
    </dgm:pt>
    <dgm:pt modelId="{0439F8B9-0188-8642-9C2F-C7603F1BA05B}">
      <dgm:prSet/>
      <dgm:spPr/>
      <dgm:t>
        <a:bodyPr/>
        <a:lstStyle/>
        <a:p>
          <a:pPr rtl="0"/>
          <a:r>
            <a:rPr lang="en-US" smtClean="0"/>
            <a:t>By country of exchange and country of coin </a:t>
          </a:r>
          <a:endParaRPr lang="en-US"/>
        </a:p>
      </dgm:t>
    </dgm:pt>
    <dgm:pt modelId="{986B8066-DB30-1C48-84FB-F1CC0207EE97}" type="parTrans" cxnId="{E1FFE2F0-5DE0-9646-92E0-2B788DC08A12}">
      <dgm:prSet/>
      <dgm:spPr/>
      <dgm:t>
        <a:bodyPr/>
        <a:lstStyle/>
        <a:p>
          <a:endParaRPr lang="en-US"/>
        </a:p>
      </dgm:t>
    </dgm:pt>
    <dgm:pt modelId="{43CA5CB4-270E-784C-B597-9A2D377CD2A4}" type="sibTrans" cxnId="{E1FFE2F0-5DE0-9646-92E0-2B788DC08A12}">
      <dgm:prSet/>
      <dgm:spPr/>
      <dgm:t>
        <a:bodyPr/>
        <a:lstStyle/>
        <a:p>
          <a:endParaRPr lang="en-US"/>
        </a:p>
      </dgm:t>
    </dgm:pt>
    <dgm:pt modelId="{1FEBC454-6132-D248-A60A-B7D86539F1E2}">
      <dgm:prSet/>
      <dgm:spPr/>
      <dgm:t>
        <a:bodyPr/>
        <a:lstStyle/>
        <a:p>
          <a:pPr rtl="0"/>
          <a:r>
            <a:rPr lang="en-US" smtClean="0"/>
            <a:t>Rolling vol / betas to ETH and BTC</a:t>
          </a:r>
          <a:endParaRPr lang="en-US"/>
        </a:p>
      </dgm:t>
    </dgm:pt>
    <dgm:pt modelId="{999CA5F7-8B24-7143-A53E-6091CD20BC7C}" type="parTrans" cxnId="{EBE59A84-2586-2C45-9E9E-E1EB601F5333}">
      <dgm:prSet/>
      <dgm:spPr/>
      <dgm:t>
        <a:bodyPr/>
        <a:lstStyle/>
        <a:p>
          <a:endParaRPr lang="en-US"/>
        </a:p>
      </dgm:t>
    </dgm:pt>
    <dgm:pt modelId="{E86A11DA-F70C-A049-AAFC-0DA0BB36A931}" type="sibTrans" cxnId="{EBE59A84-2586-2C45-9E9E-E1EB601F5333}">
      <dgm:prSet/>
      <dgm:spPr/>
      <dgm:t>
        <a:bodyPr/>
        <a:lstStyle/>
        <a:p>
          <a:endParaRPr lang="en-US"/>
        </a:p>
      </dgm:t>
    </dgm:pt>
    <dgm:pt modelId="{EA9E5692-7E95-474B-BA83-35309E27F62B}">
      <dgm:prSet/>
      <dgm:spPr/>
      <dgm:t>
        <a:bodyPr/>
        <a:lstStyle/>
        <a:p>
          <a:r>
            <a:rPr lang="en-US" dirty="0" smtClean="0"/>
            <a:t>Account for Market cap or Volume to get a relative number of mentions </a:t>
          </a:r>
          <a:endParaRPr lang="en-US" dirty="0"/>
        </a:p>
      </dgm:t>
    </dgm:pt>
    <dgm:pt modelId="{4966A028-B045-9641-840C-5B6149C03B5D}" type="parTrans" cxnId="{2BBABABD-241D-504F-8DAC-B66A3CE7D790}">
      <dgm:prSet/>
      <dgm:spPr/>
      <dgm:t>
        <a:bodyPr/>
        <a:lstStyle/>
        <a:p>
          <a:endParaRPr lang="en-US"/>
        </a:p>
      </dgm:t>
    </dgm:pt>
    <dgm:pt modelId="{D5811933-6A37-A542-A1F2-7F4600733739}" type="sibTrans" cxnId="{2BBABABD-241D-504F-8DAC-B66A3CE7D790}">
      <dgm:prSet/>
      <dgm:spPr/>
      <dgm:t>
        <a:bodyPr/>
        <a:lstStyle/>
        <a:p>
          <a:endParaRPr lang="en-US"/>
        </a:p>
      </dgm:t>
    </dgm:pt>
    <dgm:pt modelId="{7DC095A6-A999-4F4C-9695-F20B7D65AEA9}">
      <dgm:prSet/>
      <dgm:spPr/>
      <dgm:t>
        <a:bodyPr/>
        <a:lstStyle/>
        <a:p>
          <a:r>
            <a:rPr lang="en-US" dirty="0" smtClean="0"/>
            <a:t>Track mentions over time - see if relative increase is predictive</a:t>
          </a:r>
          <a:endParaRPr lang="en-US" dirty="0"/>
        </a:p>
      </dgm:t>
    </dgm:pt>
    <dgm:pt modelId="{EC707354-333C-0540-AAF5-342F8E7F1FE2}" type="parTrans" cxnId="{C400B53E-51E4-A744-8EFD-173CD06FCC65}">
      <dgm:prSet/>
      <dgm:spPr/>
      <dgm:t>
        <a:bodyPr/>
        <a:lstStyle/>
        <a:p>
          <a:endParaRPr lang="en-US"/>
        </a:p>
      </dgm:t>
    </dgm:pt>
    <dgm:pt modelId="{35B08975-99B6-5649-A9AA-A20CE492592B}" type="sibTrans" cxnId="{C400B53E-51E4-A744-8EFD-173CD06FCC65}">
      <dgm:prSet/>
      <dgm:spPr/>
      <dgm:t>
        <a:bodyPr/>
        <a:lstStyle/>
        <a:p>
          <a:endParaRPr lang="en-US"/>
        </a:p>
      </dgm:t>
    </dgm:pt>
    <dgm:pt modelId="{276F32B8-B010-4F4B-BF13-F73597C65BA1}">
      <dgm:prSet/>
      <dgm:spPr/>
      <dgm:t>
        <a:bodyPr/>
        <a:lstStyle/>
        <a:p>
          <a:pPr rtl="0"/>
          <a:r>
            <a:rPr lang="en-US" dirty="0" smtClean="0"/>
            <a:t>Number and size of orders, as well as volumes over time</a:t>
          </a:r>
          <a:endParaRPr lang="en-US" dirty="0"/>
        </a:p>
      </dgm:t>
    </dgm:pt>
    <dgm:pt modelId="{D7FBA93D-5C34-CB4C-8977-0C750E4F154C}" type="parTrans" cxnId="{7FAF862A-E202-7D4A-810D-B48558481C71}">
      <dgm:prSet/>
      <dgm:spPr/>
      <dgm:t>
        <a:bodyPr/>
        <a:lstStyle/>
        <a:p>
          <a:endParaRPr lang="en-US"/>
        </a:p>
      </dgm:t>
    </dgm:pt>
    <dgm:pt modelId="{E34D0FA7-7B90-E44F-A5FB-B4F7CF3A38B1}" type="sibTrans" cxnId="{7FAF862A-E202-7D4A-810D-B48558481C71}">
      <dgm:prSet/>
      <dgm:spPr/>
      <dgm:t>
        <a:bodyPr/>
        <a:lstStyle/>
        <a:p>
          <a:endParaRPr lang="en-US"/>
        </a:p>
      </dgm:t>
    </dgm:pt>
    <dgm:pt modelId="{39B670F4-AB9C-074E-B6E8-C1BF41CFAE1A}">
      <dgm:prSet/>
      <dgm:spPr/>
      <dgm:t>
        <a:bodyPr/>
        <a:lstStyle/>
        <a:p>
          <a:r>
            <a:rPr lang="en-US" dirty="0" smtClean="0"/>
            <a:t>News articles</a:t>
          </a:r>
          <a:endParaRPr lang="en-US" dirty="0"/>
        </a:p>
      </dgm:t>
    </dgm:pt>
    <dgm:pt modelId="{05B1919B-97AD-884F-91AD-24ACED56F57E}" type="parTrans" cxnId="{7B05DAF2-3E70-934F-B554-D2E4711DBD47}">
      <dgm:prSet/>
      <dgm:spPr/>
      <dgm:t>
        <a:bodyPr/>
        <a:lstStyle/>
        <a:p>
          <a:endParaRPr lang="en-US"/>
        </a:p>
      </dgm:t>
    </dgm:pt>
    <dgm:pt modelId="{7616B8DF-67A3-164E-B847-5D6A24F5D2B6}" type="sibTrans" cxnId="{7B05DAF2-3E70-934F-B554-D2E4711DBD47}">
      <dgm:prSet/>
      <dgm:spPr/>
      <dgm:t>
        <a:bodyPr/>
        <a:lstStyle/>
        <a:p>
          <a:endParaRPr lang="en-US"/>
        </a:p>
      </dgm:t>
    </dgm:pt>
    <dgm:pt modelId="{F99D5CB8-91EA-5749-8BC9-C18E3181323B}" type="pres">
      <dgm:prSet presAssocID="{1CC1D285-2DFB-114F-8909-97E711D47FF2}" presName="Name0" presStyleCnt="0">
        <dgm:presLayoutVars>
          <dgm:dir/>
          <dgm:animLvl val="lvl"/>
          <dgm:resizeHandles val="exact"/>
        </dgm:presLayoutVars>
      </dgm:prSet>
      <dgm:spPr/>
    </dgm:pt>
    <dgm:pt modelId="{D3E91B6D-D9A2-B64B-B3A2-BCCB1EB9C807}" type="pres">
      <dgm:prSet presAssocID="{9405914E-C7CF-E348-A958-858D96AF2F4A}" presName="linNode" presStyleCnt="0"/>
      <dgm:spPr/>
    </dgm:pt>
    <dgm:pt modelId="{20FB5731-B46D-E741-95E0-23EB7443AD74}" type="pres">
      <dgm:prSet presAssocID="{9405914E-C7CF-E348-A958-858D96AF2F4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3E14F0-FD4D-D145-B0D0-2D37907B159D}" type="pres">
      <dgm:prSet presAssocID="{9405914E-C7CF-E348-A958-858D96AF2F4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EA697-C9A9-B34F-A6E7-54FD82B50AC9}" type="pres">
      <dgm:prSet presAssocID="{87D3ACB8-FBAA-6B41-9824-581889E652A4}" presName="sp" presStyleCnt="0"/>
      <dgm:spPr/>
    </dgm:pt>
    <dgm:pt modelId="{7FBAEEC5-9676-2145-80F6-F432DBF04E25}" type="pres">
      <dgm:prSet presAssocID="{99051B2C-1F60-0A48-9F35-61A4C9A8EE3C}" presName="linNode" presStyleCnt="0"/>
      <dgm:spPr/>
    </dgm:pt>
    <dgm:pt modelId="{EC164F81-5D5F-814C-BFE7-4E6561146BD9}" type="pres">
      <dgm:prSet presAssocID="{99051B2C-1F60-0A48-9F35-61A4C9A8EE3C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7B5EE-8DC7-8B42-9407-A18476BE5C6D}" type="pres">
      <dgm:prSet presAssocID="{99051B2C-1F60-0A48-9F35-61A4C9A8EE3C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87E3E9-D92A-7D44-A8BE-08DB6A3B48EE}" type="pres">
      <dgm:prSet presAssocID="{73F5D15F-0962-5E4F-84B8-811FE28725DC}" presName="sp" presStyleCnt="0"/>
      <dgm:spPr/>
    </dgm:pt>
    <dgm:pt modelId="{DCC8ADF3-0FAD-6440-8FD2-AC2835C7B41B}" type="pres">
      <dgm:prSet presAssocID="{C3ECBAA3-69F7-9843-9252-086B3B00E4DB}" presName="linNode" presStyleCnt="0"/>
      <dgm:spPr/>
    </dgm:pt>
    <dgm:pt modelId="{43CDD733-A118-1D4B-8AAA-CDF77C77186F}" type="pres">
      <dgm:prSet presAssocID="{C3ECBAA3-69F7-9843-9252-086B3B00E4DB}" presName="parentText" presStyleLbl="node1" presStyleIdx="2" presStyleCnt="3" custLinFactNeighborY="169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B24E7-96DE-7041-A36B-AFBBD06125D6}" type="pres">
      <dgm:prSet presAssocID="{C3ECBAA3-69F7-9843-9252-086B3B00E4D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05DAF2-3E70-934F-B554-D2E4711DBD47}" srcId="{9405914E-C7CF-E348-A958-858D96AF2F4A}" destId="{39B670F4-AB9C-074E-B6E8-C1BF41CFAE1A}" srcOrd="2" destOrd="0" parTransId="{05B1919B-97AD-884F-91AD-24ACED56F57E}" sibTransId="{7616B8DF-67A3-164E-B847-5D6A24F5D2B6}"/>
    <dgm:cxn modelId="{081B2E71-81D0-BA4B-8E27-9EB221EFBDB6}" type="presOf" srcId="{9405914E-C7CF-E348-A958-858D96AF2F4A}" destId="{20FB5731-B46D-E741-95E0-23EB7443AD74}" srcOrd="0" destOrd="0" presId="urn:microsoft.com/office/officeart/2005/8/layout/vList5"/>
    <dgm:cxn modelId="{E381B6DE-8239-AB4C-9961-E59E36400950}" type="presOf" srcId="{272905E0-3AA8-9646-8C84-75100EFD7E57}" destId="{DC6B24E7-96DE-7041-A36B-AFBBD06125D6}" srcOrd="0" destOrd="0" presId="urn:microsoft.com/office/officeart/2005/8/layout/vList5"/>
    <dgm:cxn modelId="{6F938656-4CD4-A14D-B0E9-CACD86AF60F8}" srcId="{1CC1D285-2DFB-114F-8909-97E711D47FF2}" destId="{C3ECBAA3-69F7-9843-9252-086B3B00E4DB}" srcOrd="2" destOrd="0" parTransId="{A73AB160-F10B-EB4C-8EE5-FE17ACF5E343}" sibTransId="{3BF5B8D5-7C66-DA47-853D-2271E673055D}"/>
    <dgm:cxn modelId="{ABFB76B3-28B3-F143-80AA-8FEDC87A4871}" type="presOf" srcId="{0439F8B9-0188-8642-9C2F-C7603F1BA05B}" destId="{DC6B24E7-96DE-7041-A36B-AFBBD06125D6}" srcOrd="0" destOrd="1" presId="urn:microsoft.com/office/officeart/2005/8/layout/vList5"/>
    <dgm:cxn modelId="{2BBABABD-241D-504F-8DAC-B66A3CE7D790}" srcId="{9405914E-C7CF-E348-A958-858D96AF2F4A}" destId="{EA9E5692-7E95-474B-BA83-35309E27F62B}" srcOrd="0" destOrd="0" parTransId="{4966A028-B045-9641-840C-5B6149C03B5D}" sibTransId="{D5811933-6A37-A542-A1F2-7F4600733739}"/>
    <dgm:cxn modelId="{E4C5AFC8-9661-E54F-92C3-A09FCFEA9360}" type="presOf" srcId="{EA9E5692-7E95-474B-BA83-35309E27F62B}" destId="{813E14F0-FD4D-D145-B0D0-2D37907B159D}" srcOrd="0" destOrd="0" presId="urn:microsoft.com/office/officeart/2005/8/layout/vList5"/>
    <dgm:cxn modelId="{95CDC304-4AB8-DB4D-8296-97A7F6BB9B48}" type="presOf" srcId="{99051B2C-1F60-0A48-9F35-61A4C9A8EE3C}" destId="{EC164F81-5D5F-814C-BFE7-4E6561146BD9}" srcOrd="0" destOrd="0" presId="urn:microsoft.com/office/officeart/2005/8/layout/vList5"/>
    <dgm:cxn modelId="{CE009BF1-F009-2C4D-B9A5-3030C1758035}" type="presOf" srcId="{7DC095A6-A999-4F4C-9695-F20B7D65AEA9}" destId="{813E14F0-FD4D-D145-B0D0-2D37907B159D}" srcOrd="0" destOrd="1" presId="urn:microsoft.com/office/officeart/2005/8/layout/vList5"/>
    <dgm:cxn modelId="{0A3BEC8E-288F-E848-9B23-E225D2396100}" type="presOf" srcId="{276F32B8-B010-4F4B-BF13-F73597C65BA1}" destId="{F0C7B5EE-8DC7-8B42-9407-A18476BE5C6D}" srcOrd="0" destOrd="0" presId="urn:microsoft.com/office/officeart/2005/8/layout/vList5"/>
    <dgm:cxn modelId="{C400B53E-51E4-A744-8EFD-173CD06FCC65}" srcId="{9405914E-C7CF-E348-A958-858D96AF2F4A}" destId="{7DC095A6-A999-4F4C-9695-F20B7D65AEA9}" srcOrd="1" destOrd="0" parTransId="{EC707354-333C-0540-AAF5-342F8E7F1FE2}" sibTransId="{35B08975-99B6-5649-A9AA-A20CE492592B}"/>
    <dgm:cxn modelId="{EEAA4A56-F1BF-FD43-92E0-A1E02986A26E}" type="presOf" srcId="{1FEBC454-6132-D248-A60A-B7D86539F1E2}" destId="{DC6B24E7-96DE-7041-A36B-AFBBD06125D6}" srcOrd="0" destOrd="2" presId="urn:microsoft.com/office/officeart/2005/8/layout/vList5"/>
    <dgm:cxn modelId="{08763782-887A-384B-83BA-9C0B42B3B34B}" type="presOf" srcId="{39B670F4-AB9C-074E-B6E8-C1BF41CFAE1A}" destId="{813E14F0-FD4D-D145-B0D0-2D37907B159D}" srcOrd="0" destOrd="2" presId="urn:microsoft.com/office/officeart/2005/8/layout/vList5"/>
    <dgm:cxn modelId="{A6370579-4A1E-B04D-8CA0-671A70D86F47}" srcId="{1CC1D285-2DFB-114F-8909-97E711D47FF2}" destId="{9405914E-C7CF-E348-A958-858D96AF2F4A}" srcOrd="0" destOrd="0" parTransId="{F5BAC363-8CAB-3D4C-95E0-1E5A7F1EF9E6}" sibTransId="{87D3ACB8-FBAA-6B41-9824-581889E652A4}"/>
    <dgm:cxn modelId="{EBE59A84-2586-2C45-9E9E-E1EB601F5333}" srcId="{C3ECBAA3-69F7-9843-9252-086B3B00E4DB}" destId="{1FEBC454-6132-D248-A60A-B7D86539F1E2}" srcOrd="2" destOrd="0" parTransId="{999CA5F7-8B24-7143-A53E-6091CD20BC7C}" sibTransId="{E86A11DA-F70C-A049-AAFC-0DA0BB36A931}"/>
    <dgm:cxn modelId="{139564F2-59C3-604B-936F-F8B5338FF7F6}" type="presOf" srcId="{1CC1D285-2DFB-114F-8909-97E711D47FF2}" destId="{F99D5CB8-91EA-5749-8BC9-C18E3181323B}" srcOrd="0" destOrd="0" presId="urn:microsoft.com/office/officeart/2005/8/layout/vList5"/>
    <dgm:cxn modelId="{6B5D98F2-A5F4-F248-8D86-1F4697EB0D5C}" srcId="{C3ECBAA3-69F7-9843-9252-086B3B00E4DB}" destId="{272905E0-3AA8-9646-8C84-75100EFD7E57}" srcOrd="0" destOrd="0" parTransId="{CC94D595-4345-7D41-8447-C196E0C3E4A3}" sibTransId="{80B7283F-D267-CF4E-837A-67077C995CDB}"/>
    <dgm:cxn modelId="{E1FFE2F0-5DE0-9646-92E0-2B788DC08A12}" srcId="{C3ECBAA3-69F7-9843-9252-086B3B00E4DB}" destId="{0439F8B9-0188-8642-9C2F-C7603F1BA05B}" srcOrd="1" destOrd="0" parTransId="{986B8066-DB30-1C48-84FB-F1CC0207EE97}" sibTransId="{43CA5CB4-270E-784C-B597-9A2D377CD2A4}"/>
    <dgm:cxn modelId="{7FAF862A-E202-7D4A-810D-B48558481C71}" srcId="{99051B2C-1F60-0A48-9F35-61A4C9A8EE3C}" destId="{276F32B8-B010-4F4B-BF13-F73597C65BA1}" srcOrd="0" destOrd="0" parTransId="{D7FBA93D-5C34-CB4C-8977-0C750E4F154C}" sibTransId="{E34D0FA7-7B90-E44F-A5FB-B4F7CF3A38B1}"/>
    <dgm:cxn modelId="{7BA6ACE7-F68E-AA40-947E-898A8E9AA059}" srcId="{1CC1D285-2DFB-114F-8909-97E711D47FF2}" destId="{99051B2C-1F60-0A48-9F35-61A4C9A8EE3C}" srcOrd="1" destOrd="0" parTransId="{F66BA462-B324-A442-838B-9A63B5312B25}" sibTransId="{73F5D15F-0962-5E4F-84B8-811FE28725DC}"/>
    <dgm:cxn modelId="{CCAFD232-117B-0041-9E4E-708300DEAF56}" type="presOf" srcId="{C3ECBAA3-69F7-9843-9252-086B3B00E4DB}" destId="{43CDD733-A118-1D4B-8AAA-CDF77C77186F}" srcOrd="0" destOrd="0" presId="urn:microsoft.com/office/officeart/2005/8/layout/vList5"/>
    <dgm:cxn modelId="{67120407-F066-0745-B6FA-65EA26AD9544}" type="presParOf" srcId="{F99D5CB8-91EA-5749-8BC9-C18E3181323B}" destId="{D3E91B6D-D9A2-B64B-B3A2-BCCB1EB9C807}" srcOrd="0" destOrd="0" presId="urn:microsoft.com/office/officeart/2005/8/layout/vList5"/>
    <dgm:cxn modelId="{8D6B2745-9E19-1B4A-A6E4-FA8BCECD4F3F}" type="presParOf" srcId="{D3E91B6D-D9A2-B64B-B3A2-BCCB1EB9C807}" destId="{20FB5731-B46D-E741-95E0-23EB7443AD74}" srcOrd="0" destOrd="0" presId="urn:microsoft.com/office/officeart/2005/8/layout/vList5"/>
    <dgm:cxn modelId="{B6C69719-C5C5-AA4C-908A-C27F74DB10DD}" type="presParOf" srcId="{D3E91B6D-D9A2-B64B-B3A2-BCCB1EB9C807}" destId="{813E14F0-FD4D-D145-B0D0-2D37907B159D}" srcOrd="1" destOrd="0" presId="urn:microsoft.com/office/officeart/2005/8/layout/vList5"/>
    <dgm:cxn modelId="{F778F36D-1D36-E44F-9757-B09E32267C64}" type="presParOf" srcId="{F99D5CB8-91EA-5749-8BC9-C18E3181323B}" destId="{544EA697-C9A9-B34F-A6E7-54FD82B50AC9}" srcOrd="1" destOrd="0" presId="urn:microsoft.com/office/officeart/2005/8/layout/vList5"/>
    <dgm:cxn modelId="{894014C9-86A4-D94B-A637-F4266479C763}" type="presParOf" srcId="{F99D5CB8-91EA-5749-8BC9-C18E3181323B}" destId="{7FBAEEC5-9676-2145-80F6-F432DBF04E25}" srcOrd="2" destOrd="0" presId="urn:microsoft.com/office/officeart/2005/8/layout/vList5"/>
    <dgm:cxn modelId="{BD5ED387-89E7-0F4D-A373-AF2266A27D40}" type="presParOf" srcId="{7FBAEEC5-9676-2145-80F6-F432DBF04E25}" destId="{EC164F81-5D5F-814C-BFE7-4E6561146BD9}" srcOrd="0" destOrd="0" presId="urn:microsoft.com/office/officeart/2005/8/layout/vList5"/>
    <dgm:cxn modelId="{59D66F6A-697A-F14A-B5CB-E9A183EFB0C1}" type="presParOf" srcId="{7FBAEEC5-9676-2145-80F6-F432DBF04E25}" destId="{F0C7B5EE-8DC7-8B42-9407-A18476BE5C6D}" srcOrd="1" destOrd="0" presId="urn:microsoft.com/office/officeart/2005/8/layout/vList5"/>
    <dgm:cxn modelId="{72671C2F-E61D-434A-94D2-C8E8A97BE551}" type="presParOf" srcId="{F99D5CB8-91EA-5749-8BC9-C18E3181323B}" destId="{5987E3E9-D92A-7D44-A8BE-08DB6A3B48EE}" srcOrd="3" destOrd="0" presId="urn:microsoft.com/office/officeart/2005/8/layout/vList5"/>
    <dgm:cxn modelId="{2B51AF47-757B-1E42-B793-B385793091DA}" type="presParOf" srcId="{F99D5CB8-91EA-5749-8BC9-C18E3181323B}" destId="{DCC8ADF3-0FAD-6440-8FD2-AC2835C7B41B}" srcOrd="4" destOrd="0" presId="urn:microsoft.com/office/officeart/2005/8/layout/vList5"/>
    <dgm:cxn modelId="{609D1181-9F77-E045-BA84-0B3B92582049}" type="presParOf" srcId="{DCC8ADF3-0FAD-6440-8FD2-AC2835C7B41B}" destId="{43CDD733-A118-1D4B-8AAA-CDF77C77186F}" srcOrd="0" destOrd="0" presId="urn:microsoft.com/office/officeart/2005/8/layout/vList5"/>
    <dgm:cxn modelId="{A2CF4C64-C212-ED4C-87F2-32869D25A22E}" type="presParOf" srcId="{DCC8ADF3-0FAD-6440-8FD2-AC2835C7B41B}" destId="{DC6B24E7-96DE-7041-A36B-AFBBD06125D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C1AA67-2AC4-7641-B858-53595886E5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988592-3302-1742-AE2E-C7FA5D622A47}">
      <dgm:prSet custT="1"/>
      <dgm:spPr/>
      <dgm:t>
        <a:bodyPr/>
        <a:lstStyle/>
        <a:p>
          <a:pPr rtl="0"/>
          <a:r>
            <a:rPr lang="en-US" sz="2800" dirty="0" smtClean="0"/>
            <a:t>Current Sources</a:t>
          </a:r>
          <a:endParaRPr lang="en-US" sz="2800" dirty="0"/>
        </a:p>
      </dgm:t>
    </dgm:pt>
    <dgm:pt modelId="{EA7AD0B3-B738-FC4B-B3EA-3595FA5AE4E3}" type="parTrans" cxnId="{F4636E86-9178-544C-A6C3-1F0A78D67A03}">
      <dgm:prSet/>
      <dgm:spPr/>
      <dgm:t>
        <a:bodyPr/>
        <a:lstStyle/>
        <a:p>
          <a:endParaRPr lang="en-US"/>
        </a:p>
      </dgm:t>
    </dgm:pt>
    <dgm:pt modelId="{937769F6-DD43-8B49-BE7D-9C091C92BB8D}" type="sibTrans" cxnId="{F4636E86-9178-544C-A6C3-1F0A78D67A03}">
      <dgm:prSet/>
      <dgm:spPr/>
      <dgm:t>
        <a:bodyPr/>
        <a:lstStyle/>
        <a:p>
          <a:endParaRPr lang="en-US"/>
        </a:p>
      </dgm:t>
    </dgm:pt>
    <dgm:pt modelId="{D22F046D-53F1-944E-9266-E2AE6C15CD9E}">
      <dgm:prSet custT="1"/>
      <dgm:spPr/>
      <dgm:t>
        <a:bodyPr/>
        <a:lstStyle/>
        <a:p>
          <a:pPr rtl="0"/>
          <a:r>
            <a:rPr lang="en-US" sz="2000" dirty="0" smtClean="0"/>
            <a:t>API on </a:t>
          </a:r>
          <a:r>
            <a:rPr lang="en-US" sz="2000" dirty="0" err="1" smtClean="0"/>
            <a:t>cryptocompare.com</a:t>
          </a:r>
          <a:r>
            <a:rPr lang="en-US" sz="2000" dirty="0" smtClean="0"/>
            <a:t> for returns and current volumes</a:t>
          </a:r>
          <a:endParaRPr lang="en-US" sz="2000" dirty="0"/>
        </a:p>
      </dgm:t>
    </dgm:pt>
    <dgm:pt modelId="{CDD1FCCF-51A1-574F-A90D-99598A5D2CBC}" type="parTrans" cxnId="{C1B89440-DF03-D24F-8C49-DC3F2FD73134}">
      <dgm:prSet/>
      <dgm:spPr/>
      <dgm:t>
        <a:bodyPr/>
        <a:lstStyle/>
        <a:p>
          <a:endParaRPr lang="en-US"/>
        </a:p>
      </dgm:t>
    </dgm:pt>
    <dgm:pt modelId="{6DB7C7B2-0E41-D34F-A11F-9BA98D4D3EAA}" type="sibTrans" cxnId="{C1B89440-DF03-D24F-8C49-DC3F2FD73134}">
      <dgm:prSet/>
      <dgm:spPr/>
      <dgm:t>
        <a:bodyPr/>
        <a:lstStyle/>
        <a:p>
          <a:endParaRPr lang="en-US"/>
        </a:p>
      </dgm:t>
    </dgm:pt>
    <dgm:pt modelId="{7A0B7A06-16B3-5F4B-8327-112961A6CB91}">
      <dgm:prSet custT="1"/>
      <dgm:spPr/>
      <dgm:t>
        <a:bodyPr/>
        <a:lstStyle/>
        <a:p>
          <a:pPr rtl="0"/>
          <a:r>
            <a:rPr lang="en-US" sz="2000" dirty="0" smtClean="0"/>
            <a:t>API for </a:t>
          </a:r>
          <a:r>
            <a:rPr lang="en-US" sz="2000" dirty="0" err="1" smtClean="0"/>
            <a:t>Coinmarketcap</a:t>
          </a:r>
          <a:r>
            <a:rPr lang="en-US" sz="2000" dirty="0" smtClean="0"/>
            <a:t> exchange data/coin data</a:t>
          </a:r>
          <a:endParaRPr lang="en-US" sz="2000" dirty="0"/>
        </a:p>
      </dgm:t>
    </dgm:pt>
    <dgm:pt modelId="{5CB782B0-2498-114E-B073-0135BA3772B6}" type="parTrans" cxnId="{F7E9C504-ED19-544D-BB4F-028E46A84C26}">
      <dgm:prSet/>
      <dgm:spPr/>
      <dgm:t>
        <a:bodyPr/>
        <a:lstStyle/>
        <a:p>
          <a:endParaRPr lang="en-US"/>
        </a:p>
      </dgm:t>
    </dgm:pt>
    <dgm:pt modelId="{771BBBC2-02FC-FF4A-8D28-1797B55017A0}" type="sibTrans" cxnId="{F7E9C504-ED19-544D-BB4F-028E46A84C26}">
      <dgm:prSet/>
      <dgm:spPr/>
      <dgm:t>
        <a:bodyPr/>
        <a:lstStyle/>
        <a:p>
          <a:endParaRPr lang="en-US"/>
        </a:p>
      </dgm:t>
    </dgm:pt>
    <dgm:pt modelId="{38682978-0404-CA40-86D7-8101D5D811B0}">
      <dgm:prSet custT="1"/>
      <dgm:spPr/>
      <dgm:t>
        <a:bodyPr/>
        <a:lstStyle/>
        <a:p>
          <a:pPr rtl="0"/>
          <a:r>
            <a:rPr lang="en-US" sz="2000" dirty="0" err="1" smtClean="0"/>
            <a:t>Tweepy</a:t>
          </a:r>
          <a:r>
            <a:rPr lang="en-US" sz="2000" dirty="0" smtClean="0"/>
            <a:t> for Twitter data</a:t>
          </a:r>
          <a:endParaRPr lang="en-US" sz="2000" dirty="0"/>
        </a:p>
      </dgm:t>
    </dgm:pt>
    <dgm:pt modelId="{33F654F5-8E41-C84F-94BB-4F9844109F9C}" type="parTrans" cxnId="{90092971-1A71-044F-9D36-DF6A60F8AFF5}">
      <dgm:prSet/>
      <dgm:spPr/>
      <dgm:t>
        <a:bodyPr/>
        <a:lstStyle/>
        <a:p>
          <a:endParaRPr lang="en-US"/>
        </a:p>
      </dgm:t>
    </dgm:pt>
    <dgm:pt modelId="{7D10FCDA-5E56-6E47-B179-1E5CBD584C93}" type="sibTrans" cxnId="{90092971-1A71-044F-9D36-DF6A60F8AFF5}">
      <dgm:prSet/>
      <dgm:spPr/>
      <dgm:t>
        <a:bodyPr/>
        <a:lstStyle/>
        <a:p>
          <a:endParaRPr lang="en-US"/>
        </a:p>
      </dgm:t>
    </dgm:pt>
    <dgm:pt modelId="{B12A4162-58AC-8C41-8547-E0795DD530DE}">
      <dgm:prSet custT="1"/>
      <dgm:spPr/>
      <dgm:t>
        <a:bodyPr/>
        <a:lstStyle/>
        <a:p>
          <a:pPr rtl="0"/>
          <a:r>
            <a:rPr lang="en-US" sz="2000" dirty="0" err="1" smtClean="0"/>
            <a:t>Bittrex</a:t>
          </a:r>
          <a:r>
            <a:rPr lang="en-US" sz="2000" dirty="0" smtClean="0"/>
            <a:t> and </a:t>
          </a:r>
          <a:r>
            <a:rPr lang="en-US" sz="2000" dirty="0" err="1" smtClean="0"/>
            <a:t>Binance</a:t>
          </a:r>
          <a:r>
            <a:rPr lang="en-US" sz="2000" dirty="0" smtClean="0"/>
            <a:t> APIs (order/volume data)</a:t>
          </a:r>
          <a:endParaRPr lang="en-US" sz="2000" dirty="0"/>
        </a:p>
      </dgm:t>
    </dgm:pt>
    <dgm:pt modelId="{BAC51A0B-3366-864A-9EFD-1E05149C5E60}" type="parTrans" cxnId="{58BE1434-13A3-8F4E-8428-DE05190405DE}">
      <dgm:prSet/>
      <dgm:spPr/>
      <dgm:t>
        <a:bodyPr/>
        <a:lstStyle/>
        <a:p>
          <a:endParaRPr lang="en-US"/>
        </a:p>
      </dgm:t>
    </dgm:pt>
    <dgm:pt modelId="{4ED46A89-A03D-D34B-8A7E-15E1B775D93C}" type="sibTrans" cxnId="{58BE1434-13A3-8F4E-8428-DE05190405DE}">
      <dgm:prSet/>
      <dgm:spPr/>
      <dgm:t>
        <a:bodyPr/>
        <a:lstStyle/>
        <a:p>
          <a:endParaRPr lang="en-US"/>
        </a:p>
      </dgm:t>
    </dgm:pt>
    <dgm:pt modelId="{90BE8AE7-A09B-F64C-97BF-BC1C52A504F3}">
      <dgm:prSet custT="1"/>
      <dgm:spPr/>
      <dgm:t>
        <a:bodyPr/>
        <a:lstStyle/>
        <a:p>
          <a:pPr rtl="0"/>
          <a:r>
            <a:rPr lang="en-US" sz="2000" dirty="0" smtClean="0"/>
            <a:t>News Articles</a:t>
          </a:r>
          <a:endParaRPr lang="en-US" sz="2000" dirty="0"/>
        </a:p>
      </dgm:t>
    </dgm:pt>
    <dgm:pt modelId="{28DA6D0A-17E3-0D4F-AE8D-F522AADD7A3B}" type="parTrans" cxnId="{3E4DB5A0-48E3-A347-9332-75718896645A}">
      <dgm:prSet/>
      <dgm:spPr/>
      <dgm:t>
        <a:bodyPr/>
        <a:lstStyle/>
        <a:p>
          <a:endParaRPr lang="en-US"/>
        </a:p>
      </dgm:t>
    </dgm:pt>
    <dgm:pt modelId="{8CC0BAC9-2CDF-BB45-9765-1FF41BCA9BD9}" type="sibTrans" cxnId="{3E4DB5A0-48E3-A347-9332-75718896645A}">
      <dgm:prSet/>
      <dgm:spPr/>
      <dgm:t>
        <a:bodyPr/>
        <a:lstStyle/>
        <a:p>
          <a:endParaRPr lang="en-US"/>
        </a:p>
      </dgm:t>
    </dgm:pt>
    <dgm:pt modelId="{FB404B19-D2DC-E447-AB2C-B2AD0638FA51}">
      <dgm:prSet custT="1"/>
      <dgm:spPr/>
      <dgm:t>
        <a:bodyPr/>
        <a:lstStyle/>
        <a:p>
          <a:pPr rtl="0"/>
          <a:r>
            <a:rPr lang="en-US" sz="2000" dirty="0" smtClean="0"/>
            <a:t>Google searches </a:t>
          </a:r>
          <a:endParaRPr lang="en-US" sz="2000" dirty="0"/>
        </a:p>
      </dgm:t>
    </dgm:pt>
    <dgm:pt modelId="{666DB224-7A5C-914D-BCB1-8C3B70F15895}" type="parTrans" cxnId="{0427C286-BC23-6841-A05E-EBD7BC1EC65C}">
      <dgm:prSet/>
      <dgm:spPr/>
      <dgm:t>
        <a:bodyPr/>
        <a:lstStyle/>
        <a:p>
          <a:endParaRPr lang="en-US"/>
        </a:p>
      </dgm:t>
    </dgm:pt>
    <dgm:pt modelId="{BFFCB235-D406-6648-B702-CD8CB06DDB53}" type="sibTrans" cxnId="{0427C286-BC23-6841-A05E-EBD7BC1EC65C}">
      <dgm:prSet/>
      <dgm:spPr/>
      <dgm:t>
        <a:bodyPr/>
        <a:lstStyle/>
        <a:p>
          <a:endParaRPr lang="en-US"/>
        </a:p>
      </dgm:t>
    </dgm:pt>
    <dgm:pt modelId="{8A8D3745-6A6B-984B-A0E3-B7277406123E}" type="pres">
      <dgm:prSet presAssocID="{84C1AA67-2AC4-7641-B858-53595886E5F3}" presName="linear" presStyleCnt="0">
        <dgm:presLayoutVars>
          <dgm:animLvl val="lvl"/>
          <dgm:resizeHandles val="exact"/>
        </dgm:presLayoutVars>
      </dgm:prSet>
      <dgm:spPr/>
    </dgm:pt>
    <dgm:pt modelId="{2BE5ECB0-643B-E745-AD69-753F4CF7C027}" type="pres">
      <dgm:prSet presAssocID="{49988592-3302-1742-AE2E-C7FA5D622A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9A577-6453-0645-8B6B-1EE3EAA86B9D}" type="pres">
      <dgm:prSet presAssocID="{49988592-3302-1742-AE2E-C7FA5D622A4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72C38F-C5C1-7448-A774-0B837002A3F8}" type="presOf" srcId="{90BE8AE7-A09B-F64C-97BF-BC1C52A504F3}" destId="{74D9A577-6453-0645-8B6B-1EE3EAA86B9D}" srcOrd="0" destOrd="4" presId="urn:microsoft.com/office/officeart/2005/8/layout/vList2"/>
    <dgm:cxn modelId="{F4636E86-9178-544C-A6C3-1F0A78D67A03}" srcId="{84C1AA67-2AC4-7641-B858-53595886E5F3}" destId="{49988592-3302-1742-AE2E-C7FA5D622A47}" srcOrd="0" destOrd="0" parTransId="{EA7AD0B3-B738-FC4B-B3EA-3595FA5AE4E3}" sibTransId="{937769F6-DD43-8B49-BE7D-9C091C92BB8D}"/>
    <dgm:cxn modelId="{94DD914E-DA04-DF46-A345-1B875CCAD2DE}" type="presOf" srcId="{49988592-3302-1742-AE2E-C7FA5D622A47}" destId="{2BE5ECB0-643B-E745-AD69-753F4CF7C027}" srcOrd="0" destOrd="0" presId="urn:microsoft.com/office/officeart/2005/8/layout/vList2"/>
    <dgm:cxn modelId="{F7E9C504-ED19-544D-BB4F-028E46A84C26}" srcId="{49988592-3302-1742-AE2E-C7FA5D622A47}" destId="{7A0B7A06-16B3-5F4B-8327-112961A6CB91}" srcOrd="1" destOrd="0" parTransId="{5CB782B0-2498-114E-B073-0135BA3772B6}" sibTransId="{771BBBC2-02FC-FF4A-8D28-1797B55017A0}"/>
    <dgm:cxn modelId="{6F5F7A73-DFC2-9546-8673-B15C36BCF92D}" type="presOf" srcId="{FB404B19-D2DC-E447-AB2C-B2AD0638FA51}" destId="{74D9A577-6453-0645-8B6B-1EE3EAA86B9D}" srcOrd="0" destOrd="5" presId="urn:microsoft.com/office/officeart/2005/8/layout/vList2"/>
    <dgm:cxn modelId="{C1B89440-DF03-D24F-8C49-DC3F2FD73134}" srcId="{49988592-3302-1742-AE2E-C7FA5D622A47}" destId="{D22F046D-53F1-944E-9266-E2AE6C15CD9E}" srcOrd="0" destOrd="0" parTransId="{CDD1FCCF-51A1-574F-A90D-99598A5D2CBC}" sibTransId="{6DB7C7B2-0E41-D34F-A11F-9BA98D4D3EAA}"/>
    <dgm:cxn modelId="{3E4DB5A0-48E3-A347-9332-75718896645A}" srcId="{49988592-3302-1742-AE2E-C7FA5D622A47}" destId="{90BE8AE7-A09B-F64C-97BF-BC1C52A504F3}" srcOrd="4" destOrd="0" parTransId="{28DA6D0A-17E3-0D4F-AE8D-F522AADD7A3B}" sibTransId="{8CC0BAC9-2CDF-BB45-9765-1FF41BCA9BD9}"/>
    <dgm:cxn modelId="{0427C286-BC23-6841-A05E-EBD7BC1EC65C}" srcId="{49988592-3302-1742-AE2E-C7FA5D622A47}" destId="{FB404B19-D2DC-E447-AB2C-B2AD0638FA51}" srcOrd="5" destOrd="0" parTransId="{666DB224-7A5C-914D-BCB1-8C3B70F15895}" sibTransId="{BFFCB235-D406-6648-B702-CD8CB06DDB53}"/>
    <dgm:cxn modelId="{124CFE0E-A9A3-7E43-B072-A7B9753CDA23}" type="presOf" srcId="{7A0B7A06-16B3-5F4B-8327-112961A6CB91}" destId="{74D9A577-6453-0645-8B6B-1EE3EAA86B9D}" srcOrd="0" destOrd="1" presId="urn:microsoft.com/office/officeart/2005/8/layout/vList2"/>
    <dgm:cxn modelId="{B1847603-7D4B-704B-ACA6-6A4A0D3995EC}" type="presOf" srcId="{D22F046D-53F1-944E-9266-E2AE6C15CD9E}" destId="{74D9A577-6453-0645-8B6B-1EE3EAA86B9D}" srcOrd="0" destOrd="0" presId="urn:microsoft.com/office/officeart/2005/8/layout/vList2"/>
    <dgm:cxn modelId="{244CB2AF-25B9-3249-9BF0-1743709761F1}" type="presOf" srcId="{84C1AA67-2AC4-7641-B858-53595886E5F3}" destId="{8A8D3745-6A6B-984B-A0E3-B7277406123E}" srcOrd="0" destOrd="0" presId="urn:microsoft.com/office/officeart/2005/8/layout/vList2"/>
    <dgm:cxn modelId="{E782D269-081F-A94C-9AF4-F574B6269FA2}" type="presOf" srcId="{B12A4162-58AC-8C41-8547-E0795DD530DE}" destId="{74D9A577-6453-0645-8B6B-1EE3EAA86B9D}" srcOrd="0" destOrd="3" presId="urn:microsoft.com/office/officeart/2005/8/layout/vList2"/>
    <dgm:cxn modelId="{58BE1434-13A3-8F4E-8428-DE05190405DE}" srcId="{49988592-3302-1742-AE2E-C7FA5D622A47}" destId="{B12A4162-58AC-8C41-8547-E0795DD530DE}" srcOrd="3" destOrd="0" parTransId="{BAC51A0B-3366-864A-9EFD-1E05149C5E60}" sibTransId="{4ED46A89-A03D-D34B-8A7E-15E1B775D93C}"/>
    <dgm:cxn modelId="{4E86B5A7-B48E-9742-8B7D-F8670A08ACFE}" type="presOf" srcId="{38682978-0404-CA40-86D7-8101D5D811B0}" destId="{74D9A577-6453-0645-8B6B-1EE3EAA86B9D}" srcOrd="0" destOrd="2" presId="urn:microsoft.com/office/officeart/2005/8/layout/vList2"/>
    <dgm:cxn modelId="{90092971-1A71-044F-9D36-DF6A60F8AFF5}" srcId="{49988592-3302-1742-AE2E-C7FA5D622A47}" destId="{38682978-0404-CA40-86D7-8101D5D811B0}" srcOrd="2" destOrd="0" parTransId="{33F654F5-8E41-C84F-94BB-4F9844109F9C}" sibTransId="{7D10FCDA-5E56-6E47-B179-1E5CBD584C93}"/>
    <dgm:cxn modelId="{E63BA45E-822B-A544-BD85-36E287A4205F}" type="presParOf" srcId="{8A8D3745-6A6B-984B-A0E3-B7277406123E}" destId="{2BE5ECB0-643B-E745-AD69-753F4CF7C027}" srcOrd="0" destOrd="0" presId="urn:microsoft.com/office/officeart/2005/8/layout/vList2"/>
    <dgm:cxn modelId="{C9923925-1E76-2C4A-A54E-1AAEEB69E1B8}" type="presParOf" srcId="{8A8D3745-6A6B-984B-A0E3-B7277406123E}" destId="{74D9A577-6453-0645-8B6B-1EE3EAA86B9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1F1E8-1983-FD4E-8A19-3555D329CE62}">
      <dsp:nvSpPr>
        <dsp:cNvPr id="0" name=""/>
        <dsp:cNvSpPr/>
      </dsp:nvSpPr>
      <dsp:spPr>
        <a:xfrm>
          <a:off x="5130" y="1300"/>
          <a:ext cx="10505339" cy="8582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1) Cryptocurrency returns can be predicted using sentiment, clustering, and market dynamics.</a:t>
          </a:r>
          <a:endParaRPr lang="en-US" sz="1600" kern="1200" dirty="0"/>
        </a:p>
      </dsp:txBody>
      <dsp:txXfrm>
        <a:off x="47027" y="43197"/>
        <a:ext cx="10421545" cy="774479"/>
      </dsp:txXfrm>
    </dsp:sp>
    <dsp:sp modelId="{49A351AC-E974-344B-9956-FD69E154DA09}">
      <dsp:nvSpPr>
        <dsp:cNvPr id="0" name=""/>
        <dsp:cNvSpPr/>
      </dsp:nvSpPr>
      <dsp:spPr>
        <a:xfrm>
          <a:off x="5130" y="902487"/>
          <a:ext cx="10505339" cy="8582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2) Twitter sentiment has a larger impact on alt markets than traditional news articles.</a:t>
          </a:r>
          <a:endParaRPr lang="en-US" sz="1600" kern="1200" dirty="0"/>
        </a:p>
      </dsp:txBody>
      <dsp:txXfrm>
        <a:off x="47027" y="944384"/>
        <a:ext cx="10421545" cy="774479"/>
      </dsp:txXfrm>
    </dsp:sp>
    <dsp:sp modelId="{57EAC411-490A-A446-B0F0-03625C3530A0}">
      <dsp:nvSpPr>
        <dsp:cNvPr id="0" name=""/>
        <dsp:cNvSpPr/>
      </dsp:nvSpPr>
      <dsp:spPr>
        <a:xfrm>
          <a:off x="0" y="1804974"/>
          <a:ext cx="10505339" cy="8582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3) Intra-market arbitrage exists and is exploitable as some markets are more efficient than others. (</a:t>
          </a:r>
          <a:r>
            <a:rPr lang="en-US" sz="1600" kern="1200" dirty="0" err="1" smtClean="0"/>
            <a:t>ie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Binance</a:t>
          </a:r>
          <a:r>
            <a:rPr lang="en-US" sz="1600" kern="1200" dirty="0" smtClean="0"/>
            <a:t> vs </a:t>
          </a:r>
          <a:r>
            <a:rPr lang="en-US" sz="1600" kern="1200" dirty="0" err="1" smtClean="0"/>
            <a:t>Bittrex</a:t>
          </a:r>
          <a:r>
            <a:rPr lang="en-US" sz="1600" kern="1200" dirty="0" smtClean="0"/>
            <a:t> vs </a:t>
          </a:r>
          <a:r>
            <a:rPr lang="en-US" sz="1600" kern="1200" dirty="0" err="1" smtClean="0"/>
            <a:t>Poloniex</a:t>
          </a:r>
          <a:r>
            <a:rPr lang="en-US" sz="1600" kern="1200" dirty="0" smtClean="0"/>
            <a:t>)</a:t>
          </a:r>
          <a:endParaRPr lang="en-US" sz="1600" kern="1200" dirty="0"/>
        </a:p>
      </dsp:txBody>
      <dsp:txXfrm>
        <a:off x="41897" y="1846871"/>
        <a:ext cx="10421545" cy="774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E14F0-FD4D-D145-B0D0-2D37907B159D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Account for Market cap or Volume to get a relative number of mentions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Track mentions over time - see if relative increase is predictive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News articles</a:t>
          </a:r>
          <a:endParaRPr lang="en-US" sz="1700" kern="1200" dirty="0"/>
        </a:p>
      </dsp:txBody>
      <dsp:txXfrm rot="-5400000">
        <a:off x="3785616" y="197117"/>
        <a:ext cx="6675221" cy="1012303"/>
      </dsp:txXfrm>
    </dsp:sp>
    <dsp:sp modelId="{20FB5731-B46D-E741-95E0-23EB7443AD7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lvl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Sentiment</a:t>
          </a:r>
          <a:endParaRPr lang="en-US" sz="4900" kern="1200" dirty="0"/>
        </a:p>
      </dsp:txBody>
      <dsp:txXfrm>
        <a:off x="68454" y="70578"/>
        <a:ext cx="3648708" cy="1265378"/>
      </dsp:txXfrm>
    </dsp:sp>
    <dsp:sp modelId="{F0C7B5EE-8DC7-8B42-9407-A18476BE5C6D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Number and size of orders, as well as volumes over time</a:t>
          </a:r>
          <a:endParaRPr lang="en-US" sz="1700" kern="1200" dirty="0"/>
        </a:p>
      </dsp:txBody>
      <dsp:txXfrm rot="-5400000">
        <a:off x="3785616" y="1669517"/>
        <a:ext cx="6675221" cy="1012303"/>
      </dsp:txXfrm>
    </dsp:sp>
    <dsp:sp modelId="{EC164F81-5D5F-814C-BFE7-4E6561146BD9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lvl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Momentum</a:t>
          </a:r>
          <a:endParaRPr lang="en-US" sz="4900" kern="1200" dirty="0"/>
        </a:p>
      </dsp:txBody>
      <dsp:txXfrm>
        <a:off x="68454" y="1542979"/>
        <a:ext cx="3648708" cy="1265378"/>
      </dsp:txXfrm>
    </dsp:sp>
    <dsp:sp modelId="{DC6B24E7-96DE-7041-A36B-AFBBD06125D6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smtClean="0"/>
            <a:t>Coin type (token vs. coin vs. share)</a:t>
          </a:r>
          <a:endParaRPr lang="en-US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smtClean="0"/>
            <a:t>By country of exchange and country of coin </a:t>
          </a:r>
          <a:endParaRPr lang="en-US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smtClean="0"/>
            <a:t>Rolling vol / betas to ETH and BTC</a:t>
          </a:r>
          <a:endParaRPr lang="en-US" sz="1700" kern="1200"/>
        </a:p>
      </dsp:txBody>
      <dsp:txXfrm rot="-5400000">
        <a:off x="3785616" y="3141918"/>
        <a:ext cx="6675221" cy="1012303"/>
      </dsp:txXfrm>
    </dsp:sp>
    <dsp:sp modelId="{43CDD733-A118-1D4B-8AAA-CDF77C77186F}">
      <dsp:nvSpPr>
        <dsp:cNvPr id="0" name=""/>
        <dsp:cNvSpPr/>
      </dsp:nvSpPr>
      <dsp:spPr>
        <a:xfrm>
          <a:off x="0" y="2949051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lvl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Clustering</a:t>
          </a:r>
          <a:endParaRPr lang="en-US" sz="4900" kern="1200" dirty="0"/>
        </a:p>
      </dsp:txBody>
      <dsp:txXfrm>
        <a:off x="68454" y="3017505"/>
        <a:ext cx="3648708" cy="1265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5ECB0-643B-E745-AD69-753F4CF7C027}">
      <dsp:nvSpPr>
        <dsp:cNvPr id="0" name=""/>
        <dsp:cNvSpPr/>
      </dsp:nvSpPr>
      <dsp:spPr>
        <a:xfrm>
          <a:off x="0" y="541325"/>
          <a:ext cx="10515600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Current Sources</a:t>
          </a:r>
          <a:endParaRPr lang="en-US" sz="2800" kern="1200" dirty="0"/>
        </a:p>
      </dsp:txBody>
      <dsp:txXfrm>
        <a:off x="59399" y="600724"/>
        <a:ext cx="10396802" cy="1098002"/>
      </dsp:txXfrm>
    </dsp:sp>
    <dsp:sp modelId="{74D9A577-6453-0645-8B6B-1EE3EAA86B9D}">
      <dsp:nvSpPr>
        <dsp:cNvPr id="0" name=""/>
        <dsp:cNvSpPr/>
      </dsp:nvSpPr>
      <dsp:spPr>
        <a:xfrm>
          <a:off x="0" y="1758125"/>
          <a:ext cx="10515600" cy="2051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smtClean="0"/>
            <a:t>API on </a:t>
          </a:r>
          <a:r>
            <a:rPr lang="en-US" sz="2000" kern="1200" dirty="0" err="1" smtClean="0"/>
            <a:t>cryptocompare.com</a:t>
          </a:r>
          <a:r>
            <a:rPr lang="en-US" sz="2000" kern="1200" dirty="0" smtClean="0"/>
            <a:t> for returns and current volumes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smtClean="0"/>
            <a:t>API for </a:t>
          </a:r>
          <a:r>
            <a:rPr lang="en-US" sz="2000" kern="1200" dirty="0" err="1" smtClean="0"/>
            <a:t>Coinmarketcap</a:t>
          </a:r>
          <a:r>
            <a:rPr lang="en-US" sz="2000" kern="1200" dirty="0" smtClean="0"/>
            <a:t> exchange data/coin data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 smtClean="0"/>
            <a:t>Tweepy</a:t>
          </a:r>
          <a:r>
            <a:rPr lang="en-US" sz="2000" kern="1200" dirty="0" smtClean="0"/>
            <a:t> for Twitter data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 smtClean="0"/>
            <a:t>Bittrex</a:t>
          </a:r>
          <a:r>
            <a:rPr lang="en-US" sz="2000" kern="1200" dirty="0" smtClean="0"/>
            <a:t> and </a:t>
          </a:r>
          <a:r>
            <a:rPr lang="en-US" sz="2000" kern="1200" dirty="0" err="1" smtClean="0"/>
            <a:t>Binance</a:t>
          </a:r>
          <a:r>
            <a:rPr lang="en-US" sz="2000" kern="1200" dirty="0" smtClean="0"/>
            <a:t> APIs (order/volume data)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smtClean="0"/>
            <a:t>News Articles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smtClean="0"/>
            <a:t>Google searches </a:t>
          </a:r>
          <a:endParaRPr lang="en-US" sz="2000" kern="1200" dirty="0"/>
        </a:p>
      </dsp:txBody>
      <dsp:txXfrm>
        <a:off x="0" y="1758125"/>
        <a:ext cx="10515600" cy="2051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E248-D7AF-7F49-AB46-5B052819526B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F87C0-96C0-2144-B709-E23E22E47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58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F87C0-96C0-2144-B709-E23E22E47E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F87C0-96C0-2144-B709-E23E22E47E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1997-C1EC-D544-B168-FD02F8F88CA2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4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BA668-A29C-0146-93F2-340BAACEC970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4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AB15-A433-2343-8AD6-76AA45CA66AC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8F3A6-CBF5-804F-BEB0-1AD73E2ECFC5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80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839BF-9ACD-5A4F-8336-6B8934596181}" type="datetime1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536D6-1938-9048-8C30-28D03E22025B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3DEF-D492-2447-9559-F6B27A750BDA}" type="datetime1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35064-29FC-7048-9196-9FD63B7F3E5B}" type="datetime1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28E-3FA5-E447-875B-AEC79DB08CF7}" type="datetime1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0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DC05-1919-8C41-B157-F904477C67DF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4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E1A47-13F6-0C4A-AA15-83270E936315}" type="datetime1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8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B2BE2-71BA-0E41-AB20-8D52B01D7FAD}" type="datetime1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32BB5-7FE3-154B-879E-4F0E72207F9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65221"/>
            <a:ext cx="12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0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Cryptocurrency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Chandler Grinnell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C5EB-92F9-0D4B-9D3A-B9E46772F5E6}" type="datetime1">
              <a:rPr lang="en-US" smtClean="0"/>
              <a:t>10/12/17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671" y="365125"/>
            <a:ext cx="10762129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Problem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35" y="1393947"/>
            <a:ext cx="10515600" cy="4351338"/>
          </a:xfrm>
        </p:spPr>
        <p:txBody>
          <a:bodyPr/>
          <a:lstStyle/>
          <a:p>
            <a:r>
              <a:rPr lang="en-US" sz="2000" dirty="0" smtClean="0"/>
              <a:t>Transparency: Lack of transparency and rational grouping</a:t>
            </a:r>
          </a:p>
          <a:p>
            <a:r>
              <a:rPr lang="en-US" sz="2000" dirty="0" smtClean="0"/>
              <a:t>Predictability: volatile and random market movements</a:t>
            </a:r>
          </a:p>
          <a:p>
            <a:r>
              <a:rPr lang="en-US" sz="2000" dirty="0" smtClean="0"/>
              <a:t>Market Inefficiency and manipulation</a:t>
            </a:r>
          </a:p>
          <a:p>
            <a:r>
              <a:rPr lang="en-US" sz="2000" dirty="0" smtClean="0"/>
              <a:t>Regulation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318" y="3802077"/>
            <a:ext cx="3678562" cy="2069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678" y="4636618"/>
            <a:ext cx="1092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Versus: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331" y="3553040"/>
            <a:ext cx="2960340" cy="25672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2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CA9B-E97A-6E49-B0A6-91547F2C8E9D}" type="datetime1">
              <a:rPr lang="en-US" smtClean="0"/>
              <a:t>10/12/17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9409" y="3018159"/>
            <a:ext cx="4030131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Moon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95533" y="3018159"/>
            <a:ext cx="4030131" cy="416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 the 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Hypothesis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082059"/>
              </p:ext>
            </p:extLst>
          </p:nvPr>
        </p:nvGraphicFramePr>
        <p:xfrm>
          <a:off x="838200" y="1825625"/>
          <a:ext cx="10515600" cy="266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B71A5-44EE-F741-BAD0-32B979C8FC6E}" type="datetime1">
              <a:rPr lang="en-US" smtClean="0"/>
              <a:t>10/12/17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Potential Projects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1765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B87B-F146-E84C-A429-293BCE06881E}" type="datetime1">
              <a:rPr lang="en-US" smtClean="0"/>
              <a:t>10/12/17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7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7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412607"/>
              </p:ext>
            </p:extLst>
          </p:nvPr>
        </p:nvGraphicFramePr>
        <p:xfrm>
          <a:off x="838200" y="125880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831" y="4827130"/>
            <a:ext cx="2077171" cy="1385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001" y="4779629"/>
            <a:ext cx="2508249" cy="14332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32BB5-7FE3-154B-879E-4F0E72207F9F}" type="slidenum">
              <a:rPr lang="en-US" smtClean="0"/>
              <a:t>5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D22A-1E6E-4149-B79F-DF9120CBB737}" type="datetime1">
              <a:rPr lang="en-US" smtClean="0"/>
              <a:t>10/12/17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205</Words>
  <Application>Microsoft Macintosh PowerPoint</Application>
  <PresentationFormat>Widescreen</PresentationFormat>
  <Paragraphs>45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Cryptocurrency Model</vt:lpstr>
      <vt:lpstr>Problem</vt:lpstr>
      <vt:lpstr>Hypothesis</vt:lpstr>
      <vt:lpstr>Potential Projects</vt:lpstr>
      <vt:lpstr>Data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Model</dc:title>
  <dc:creator>chandler grinnell</dc:creator>
  <cp:lastModifiedBy>chandler grinnell</cp:lastModifiedBy>
  <cp:revision>15</cp:revision>
  <dcterms:created xsi:type="dcterms:W3CDTF">2017-10-12T02:28:33Z</dcterms:created>
  <dcterms:modified xsi:type="dcterms:W3CDTF">2017-10-13T00:54:48Z</dcterms:modified>
</cp:coreProperties>
</file>